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ulcher@pulcher.biz?subject=" TargetMode="External"/><Relationship Id="rId3" Type="http://schemas.openxmlformats.org/officeDocument/2006/relationships/hyperlink" Target="https://github.com/pulcher/iot-demos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.windows.com/en-us/iot" TargetMode="External"/><Relationship Id="rId3" Type="http://schemas.openxmlformats.org/officeDocument/2006/relationships/hyperlink" Target="https://insider.windows.com/" TargetMode="External"/><Relationship Id="rId4" Type="http://schemas.openxmlformats.org/officeDocument/2006/relationships/hyperlink" Target="https://developer.microsoft.com/en-us/windows/iot/Docs/GetStarted/rpi3/sdcard/stable/GetStartedStep1.htm" TargetMode="External"/><Relationship Id="rId5" Type="http://schemas.openxmlformats.org/officeDocument/2006/relationships/hyperlink" Target="https://developer.microsoft.com/en-us/windows/iot/docs/powershell" TargetMode="External"/><Relationship Id="rId6" Type="http://schemas.openxmlformats.org/officeDocument/2006/relationships/hyperlink" Target="https://www.hackster.io/pulcher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sdn.microsoft.com/en-us/library/windows/apps/xaml/windows.devices.gpio.aspx?f=255&amp;MSPPError=-2147217396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http://www.youtube.com/embed/oY0mxwySaSo?autoplay=1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hyperlink" Target="http://www.raspberrypi.org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hyperlink" Target="http://www.minnowboard.org" TargetMode="External"/><Relationship Id="rId7" Type="http://schemas.openxmlformats.org/officeDocument/2006/relationships/hyperlink" Target="https://developer.qualcomm.com/" TargetMode="External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et into IoT with Windows 10 IoT Co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into IoT with Windows 10 IoT Core</a:t>
            </a:r>
          </a:p>
        </p:txBody>
      </p:sp>
      <p:sp>
        <p:nvSpPr>
          <p:cNvPr id="120" name="Harold Pulcher…"/>
          <p:cNvSpPr txBox="1"/>
          <p:nvPr>
            <p:ph type="subTitle" sz="half" idx="1"/>
          </p:nvPr>
        </p:nvSpPr>
        <p:spPr>
          <a:xfrm>
            <a:off x="1270000" y="5435599"/>
            <a:ext cx="10464800" cy="360422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Harold Pulcher</a:t>
            </a:r>
          </a:p>
          <a:p>
            <a:pPr>
              <a:lnSpc>
                <a:spcPct val="150000"/>
              </a:lnSpc>
              <a:defRPr u="sng"/>
            </a:pPr>
            <a:r>
              <a:rPr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pulcher@pulcher.biz</a:t>
            </a:r>
          </a:p>
          <a:p>
            <a:pPr>
              <a:lnSpc>
                <a:spcPct val="150000"/>
              </a:lnSpc>
            </a:pPr>
            <a:r>
              <a:t>@haroldpulcher</a:t>
            </a:r>
          </a:p>
          <a:p>
            <a:pPr>
              <a:lnSpc>
                <a:spcPct val="150000"/>
              </a:lnSpc>
            </a:pPr>
            <a:r>
              <a:t>https://www.youtube.com/user/hpulcher</a:t>
            </a:r>
          </a:p>
          <a:p>
            <a:pPr>
              <a:lnSpc>
                <a:spcPct val="150000"/>
              </a:lnSpc>
              <a:defRPr u="sng">
                <a:solidFill>
                  <a:srgbClr val="FFFDE9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https://github.com/pulcher/iot-demos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ashboard Demo"/>
          <p:cNvSpPr txBox="1"/>
          <p:nvPr/>
        </p:nvSpPr>
        <p:spPr>
          <a:xfrm>
            <a:off x="4386173" y="4508500"/>
            <a:ext cx="3940354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Dashboard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822" r="0" b="482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6" name="hook up the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hook up the board</a:t>
            </a:r>
          </a:p>
        </p:txBody>
      </p:sp>
      <p:sp>
        <p:nvSpPr>
          <p:cNvPr id="167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If everything goes right…..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everything goes right…..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o how do we talk to this th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So how do we talk to this thing?</a:t>
            </a:r>
          </a:p>
        </p:txBody>
      </p:sp>
      <p:sp>
        <p:nvSpPr>
          <p:cNvPr id="173" name="Though the DashBoard…"/>
          <p:cNvSpPr txBox="1"/>
          <p:nvPr/>
        </p:nvSpPr>
        <p:spPr>
          <a:xfrm>
            <a:off x="3461728" y="3644900"/>
            <a:ext cx="6081345" cy="419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>
              <a:lnSpc>
                <a:spcPct val="150000"/>
              </a:lnSpc>
              <a:buSzPct val="75000"/>
              <a:buChar char="•"/>
            </a:pPr>
            <a:r>
              <a:t>Though the DashBoard</a:t>
            </a:r>
          </a:p>
          <a:p>
            <a:pPr marL="457200" indent="-457200" algn="l">
              <a:lnSpc>
                <a:spcPct val="150000"/>
              </a:lnSpc>
              <a:buSzPct val="75000"/>
              <a:buChar char="•"/>
            </a:pPr>
            <a:r>
              <a:t>http://&lt;ip address&gt;:8080</a:t>
            </a:r>
          </a:p>
          <a:p>
            <a:pPr marL="457200" indent="-457200" algn="l">
              <a:lnSpc>
                <a:spcPct val="150000"/>
              </a:lnSpc>
              <a:buSzPct val="75000"/>
              <a:buChar char="•"/>
            </a:pPr>
            <a:r>
              <a:t>Powershell</a:t>
            </a:r>
          </a:p>
          <a:p>
            <a:pPr marL="457200" indent="-457200" algn="l">
              <a:lnSpc>
                <a:spcPct val="150000"/>
              </a:lnSpc>
              <a:buSzPct val="75000"/>
              <a:buChar char="•"/>
            </a:pPr>
            <a:r>
              <a:t>ssh</a:t>
            </a:r>
          </a:p>
          <a:p>
            <a:pPr marL="457200" indent="-457200" algn="l">
              <a:lnSpc>
                <a:spcPct val="150000"/>
              </a:lnSpc>
              <a:buSzPct val="75000"/>
              <a:buChar char="•"/>
            </a:pPr>
            <a:r>
              <a:t>ftp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10617" y="2462410"/>
            <a:ext cx="9583565" cy="6555923"/>
          </a:xfrm>
          <a:prstGeom prst="rect">
            <a:avLst/>
          </a:prstGeom>
        </p:spPr>
      </p:pic>
      <p:sp>
        <p:nvSpPr>
          <p:cNvPr id="176" name="What is this GPIO th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What is this GPIO thing?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32683" b="0"/>
          <a:stretch>
            <a:fillRect/>
          </a:stretch>
        </p:blipFill>
        <p:spPr>
          <a:xfrm>
            <a:off x="1418004" y="2597150"/>
            <a:ext cx="10367596" cy="6286500"/>
          </a:xfrm>
          <a:prstGeom prst="rect">
            <a:avLst/>
          </a:prstGeom>
        </p:spPr>
      </p:pic>
      <p:sp>
        <p:nvSpPr>
          <p:cNvPr id="179" name="The 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top! Demo time…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Stop! Demo time…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ks"/>
          <p:cNvSpPr txBox="1"/>
          <p:nvPr>
            <p:ph type="title"/>
          </p:nvPr>
        </p:nvSpPr>
        <p:spPr>
          <a:xfrm>
            <a:off x="952500" y="406400"/>
            <a:ext cx="11099800" cy="1320800"/>
          </a:xfrm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185" name="https://dev.windows.com/en-us/iot…"/>
          <p:cNvSpPr txBox="1"/>
          <p:nvPr>
            <p:ph type="body" idx="1"/>
          </p:nvPr>
        </p:nvSpPr>
        <p:spPr>
          <a:xfrm>
            <a:off x="952500" y="1727200"/>
            <a:ext cx="11099800" cy="7150100"/>
          </a:xfrm>
          <a:prstGeom prst="rect">
            <a:avLst/>
          </a:prstGeom>
        </p:spPr>
        <p:txBody>
          <a:bodyPr/>
          <a:lstStyle/>
          <a:p>
            <a:pPr marL="457199" indent="-457199">
              <a:defRPr sz="3000"/>
            </a:pPr>
            <a:r>
              <a:rPr u="sng">
                <a:hlinkClick r:id="rId2" invalidUrl="" action="" tgtFrame="" tooltip="" history="1" highlightClick="0" endSnd="0"/>
              </a:rPr>
              <a:t>https://dev.windows.com/en-us/iot</a:t>
            </a:r>
          </a:p>
          <a:p>
            <a:pPr marL="457199" indent="-457199">
              <a:defRPr sz="3000"/>
            </a:pPr>
            <a:r>
              <a:rPr u="sng">
                <a:hlinkClick r:id="rId3" invalidUrl="" action="" tgtFrame="" tooltip="" history="1" highlightClick="0" endSnd="0"/>
              </a:rPr>
              <a:t>https://insider.windows.com/</a:t>
            </a:r>
          </a:p>
          <a:p>
            <a:pPr marL="457199" indent="-457199">
              <a:defRPr sz="3000"/>
            </a:pPr>
            <a:r>
              <a:rPr u="sng">
                <a:hlinkClick r:id="rId4" invalidUrl="" action="" tgtFrame="" tooltip="" history="1" highlightClick="0" endSnd="0"/>
              </a:rPr>
              <a:t>https://developer.microsoft.com/en-us/windows/iot/Docs/GetStarted/rpi3/sdcard/stable/GetStartedStep1.htm</a:t>
            </a:r>
          </a:p>
          <a:p>
            <a:pPr marL="457199" indent="-457199">
              <a:defRPr sz="3000"/>
            </a:pPr>
            <a:r>
              <a:rPr u="sng">
                <a:hlinkClick r:id="rId5" invalidUrl="" action="" tgtFrame="" tooltip="" history="1" highlightClick="0" endSnd="0"/>
              </a:rPr>
              <a:t>https://developer.microsoft.com/en-us/windows/iot/docs/powershell</a:t>
            </a:r>
          </a:p>
          <a:p>
            <a:pPr marL="457199" indent="-457199">
              <a:defRPr sz="3000"/>
            </a:pPr>
            <a:r>
              <a:rPr u="sng">
                <a:hlinkClick r:id="rId6" invalidUrl="" action="" tgtFrame="" tooltip="" history="1" highlightClick="0" endSnd="0"/>
              </a:rPr>
              <a:t>https://www.hackster.io/pulcher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ttps://msdn.microsoft.com/en-us/library/windows/apps/xaml/windows.devices.gpio.aspx?f=255&amp;MSPPError=-214721739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https://msdn.microsoft.com/en-us/library/windows/apps/xaml/windows.devices.gpio.aspx?f=255&amp;MSPPError=-2147217396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4926" y="1587417"/>
            <a:ext cx="6290665" cy="4984407"/>
          </a:xfrm>
          <a:prstGeom prst="rect">
            <a:avLst/>
          </a:prstGeom>
        </p:spPr>
      </p:pic>
      <p:sp>
        <p:nvSpPr>
          <p:cNvPr id="123" name="Become a Windows Insider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Become a Windows Insider!</a:t>
            </a:r>
          </a:p>
        </p:txBody>
      </p:sp>
      <p:sp>
        <p:nvSpPr>
          <p:cNvPr id="124" name="https://insider.windows.com/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https://insider.windows.com/</a:t>
            </a:r>
          </a:p>
        </p:txBody>
      </p:sp>
      <p:pic>
        <p:nvPicPr>
          <p:cNvPr id="125" name="75e9a5a9-54f8-4720-921e-148cfc89bfd5.mp4" descr="75e9a5a9-54f8-4720-921e-148cfc89bfd5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394739" y="1562100"/>
            <a:ext cx="5108733" cy="5108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00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49" t="0" r="21462" b="0"/>
          <a:stretch>
            <a:fillRect/>
          </a:stretch>
        </p:blipFill>
        <p:spPr>
          <a:xfrm>
            <a:off x="5676900" y="3021671"/>
            <a:ext cx="6375400" cy="5424757"/>
          </a:xfrm>
          <a:prstGeom prst="rect">
            <a:avLst/>
          </a:prstGeom>
        </p:spPr>
      </p:pic>
      <p:sp>
        <p:nvSpPr>
          <p:cNvPr id="128" name="Internet of Th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of Things</a:t>
            </a:r>
          </a:p>
        </p:txBody>
      </p:sp>
      <p:sp>
        <p:nvSpPr>
          <p:cNvPr id="129" name="20 billion devices…"/>
          <p:cNvSpPr txBox="1"/>
          <p:nvPr>
            <p:ph type="body" sz="quarter" idx="1"/>
          </p:nvPr>
        </p:nvSpPr>
        <p:spPr>
          <a:xfrm>
            <a:off x="952500" y="2590800"/>
            <a:ext cx="3657600" cy="6286500"/>
          </a:xfrm>
          <a:prstGeom prst="rect">
            <a:avLst/>
          </a:prstGeom>
        </p:spPr>
        <p:txBody>
          <a:bodyPr/>
          <a:lstStyle/>
          <a:p>
            <a:pPr/>
            <a:r>
              <a:t>20 billion devices</a:t>
            </a:r>
          </a:p>
          <a:p>
            <a:pPr/>
            <a:r>
              <a:t>Metcalf’s Law</a:t>
            </a:r>
          </a:p>
          <a:p>
            <a:pPr/>
            <a:r>
              <a:t>Development is easy</a:t>
            </a:r>
          </a:p>
          <a:p>
            <a:pPr/>
            <a:r>
              <a:t>Hardware is cheap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017" t="0" r="8017" b="0"/>
          <a:stretch>
            <a:fillRect/>
          </a:stretch>
        </p:blipFill>
        <p:spPr>
          <a:xfrm>
            <a:off x="393699" y="1905000"/>
            <a:ext cx="7177992" cy="4344083"/>
          </a:xfrm>
          <a:prstGeom prst="rect">
            <a:avLst/>
          </a:prstGeom>
        </p:spPr>
      </p:pic>
      <p:sp>
        <p:nvSpPr>
          <p:cNvPr id="132" name="Connected Cow"/>
          <p:cNvSpPr txBox="1"/>
          <p:nvPr>
            <p:ph type="title"/>
          </p:nvPr>
        </p:nvSpPr>
        <p:spPr>
          <a:xfrm>
            <a:off x="1270000" y="5207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Connected Cow</a:t>
            </a:r>
          </a:p>
        </p:txBody>
      </p:sp>
      <p:pic>
        <p:nvPicPr>
          <p:cNvPr id="13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8241" t="0" r="8241" b="0"/>
          <a:stretch>
            <a:fillRect/>
          </a:stretch>
        </p:blipFill>
        <p:spPr>
          <a:xfrm>
            <a:off x="5168900" y="2704703"/>
            <a:ext cx="7177991" cy="434408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http://www.youtube.com/embed/oY0mxwySaSo?autoplay=1"/>
          <p:cNvSpPr txBox="1"/>
          <p:nvPr/>
        </p:nvSpPr>
        <p:spPr>
          <a:xfrm>
            <a:off x="1270000" y="7581900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15468">
              <a:defRPr sz="432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http://www.youtube.com/embed/oY0mxwySaSo?autoplay=1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62" t="3102" r="0" b="3102"/>
          <a:stretch>
            <a:fillRect/>
          </a:stretch>
        </p:blipFill>
        <p:spPr>
          <a:xfrm>
            <a:off x="1016198" y="635000"/>
            <a:ext cx="10972511" cy="5918024"/>
          </a:xfrm>
          <a:prstGeom prst="rect">
            <a:avLst/>
          </a:prstGeom>
        </p:spPr>
      </p:pic>
      <p:sp>
        <p:nvSpPr>
          <p:cNvPr id="137" name="Window 10 IoT co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Window 10 IoT core</a:t>
            </a:r>
          </a:p>
        </p:txBody>
      </p:sp>
      <p:sp>
        <p:nvSpPr>
          <p:cNvPr id="138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 descr="pasted-image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06399" y="1676400"/>
            <a:ext cx="5167747" cy="3044355"/>
          </a:xfrm>
          <a:prstGeom prst="rect">
            <a:avLst/>
          </a:prstGeom>
          <a:ln w="9525">
            <a:round/>
          </a:ln>
        </p:spPr>
      </p:pic>
      <p:sp>
        <p:nvSpPr>
          <p:cNvPr id="141" name="Devices"/>
          <p:cNvSpPr txBox="1"/>
          <p:nvPr>
            <p:ph type="title"/>
          </p:nvPr>
        </p:nvSpPr>
        <p:spPr>
          <a:xfrm>
            <a:off x="3835400" y="-2559050"/>
            <a:ext cx="5334000" cy="4000500"/>
          </a:xfrm>
          <a:prstGeom prst="rect">
            <a:avLst/>
          </a:prstGeom>
        </p:spPr>
        <p:txBody>
          <a:bodyPr/>
          <a:lstStyle/>
          <a:p>
            <a:pPr/>
            <a:r>
              <a:t>Devices</a:t>
            </a:r>
          </a:p>
        </p:txBody>
      </p:sp>
      <p:sp>
        <p:nvSpPr>
          <p:cNvPr id="142" name="Raspberry Pi 2/3…"/>
          <p:cNvSpPr txBox="1"/>
          <p:nvPr>
            <p:ph type="body" sz="quarter" idx="1"/>
          </p:nvPr>
        </p:nvSpPr>
        <p:spPr>
          <a:xfrm>
            <a:off x="323272" y="4955704"/>
            <a:ext cx="5334001" cy="1384301"/>
          </a:xfrm>
          <a:prstGeom prst="rect">
            <a:avLst/>
          </a:prstGeom>
        </p:spPr>
        <p:txBody>
          <a:bodyPr/>
          <a:lstStyle/>
          <a:p>
            <a:pPr defTabSz="508254">
              <a:defRPr sz="2784"/>
            </a:pPr>
            <a:r>
              <a:t>Raspberry Pi 2/3</a:t>
            </a:r>
          </a:p>
          <a:p>
            <a:pPr defTabSz="508254">
              <a:defRPr sz="2784"/>
            </a:pPr>
            <a:r>
              <a:rPr u="sng">
                <a:hlinkClick r:id="rId3" invalidUrl="" action="" tgtFrame="" tooltip="" history="1" highlightClick="0" endSnd="0"/>
              </a:rPr>
              <a:t>http://www.raspberrypi.org</a:t>
            </a:r>
          </a:p>
        </p:txBody>
      </p:sp>
      <p:grpSp>
        <p:nvGrpSpPr>
          <p:cNvPr id="145" name="pasted-image.png"/>
          <p:cNvGrpSpPr/>
          <p:nvPr/>
        </p:nvGrpSpPr>
        <p:grpSpPr>
          <a:xfrm>
            <a:off x="7270750" y="1574800"/>
            <a:ext cx="3928431" cy="3044355"/>
            <a:chOff x="0" y="0"/>
            <a:chExt cx="3928429" cy="3044354"/>
          </a:xfrm>
        </p:grpSpPr>
        <p:pic>
          <p:nvPicPr>
            <p:cNvPr id="144" name="pasted-image.png" descr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88899" y="50800"/>
              <a:ext cx="3750631" cy="28157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3" name="pasted-image.png" descr="pasted-image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928431" cy="3044355"/>
            </a:xfrm>
            <a:prstGeom prst="rect">
              <a:avLst/>
            </a:prstGeom>
            <a:effectLst/>
          </p:spPr>
        </p:pic>
      </p:grpSp>
      <p:sp>
        <p:nvSpPr>
          <p:cNvPr id="146" name="MinnowBoard Max…"/>
          <p:cNvSpPr txBox="1"/>
          <p:nvPr/>
        </p:nvSpPr>
        <p:spPr>
          <a:xfrm>
            <a:off x="6718300" y="4752504"/>
            <a:ext cx="533400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08254">
              <a:defRPr sz="2784"/>
            </a:pPr>
            <a:r>
              <a:t>MinnowBoard Max</a:t>
            </a:r>
          </a:p>
          <a:p>
            <a:pPr defTabSz="508254">
              <a:defRPr sz="2784"/>
            </a:pPr>
            <a:r>
              <a:rPr u="sng">
                <a:hlinkClick r:id="rId6" invalidUrl="" action="" tgtFrame="" tooltip="" history="1" highlightClick="0" endSnd="0"/>
              </a:rPr>
              <a:t>http://www.minnowboard.org</a:t>
            </a:r>
          </a:p>
        </p:txBody>
      </p:sp>
      <p:sp>
        <p:nvSpPr>
          <p:cNvPr id="147" name="DragonBoard 410c…"/>
          <p:cNvSpPr txBox="1"/>
          <p:nvPr/>
        </p:nvSpPr>
        <p:spPr>
          <a:xfrm>
            <a:off x="5880100" y="7302499"/>
            <a:ext cx="6367513" cy="1384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08254">
              <a:defRPr sz="2784"/>
            </a:pPr>
            <a:r>
              <a:t>DragonBoard 410c</a:t>
            </a:r>
          </a:p>
          <a:p>
            <a:pPr defTabSz="508254">
              <a:defRPr sz="2784"/>
            </a:pPr>
            <a:r>
              <a:rPr u="sng">
                <a:hlinkClick r:id="rId7" invalidUrl="" action="" tgtFrame="" tooltip="" history="1" highlightClick="0" endSnd="0"/>
              </a:rPr>
              <a:t>https://developer.qualcomm.com/</a:t>
            </a:r>
          </a:p>
        </p:txBody>
      </p:sp>
      <p:grpSp>
        <p:nvGrpSpPr>
          <p:cNvPr id="150" name="pasted-image.png"/>
          <p:cNvGrpSpPr/>
          <p:nvPr/>
        </p:nvGrpSpPr>
        <p:grpSpPr>
          <a:xfrm>
            <a:off x="1811211" y="6426200"/>
            <a:ext cx="3845178" cy="2841607"/>
            <a:chOff x="0" y="0"/>
            <a:chExt cx="3845176" cy="2841606"/>
          </a:xfrm>
        </p:grpSpPr>
        <p:pic>
          <p:nvPicPr>
            <p:cNvPr id="149" name="pasted-image.png" descr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900" y="50800"/>
              <a:ext cx="3667377" cy="26130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pasted-image.png" descr="pasted-image.png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845177" cy="2841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do you nee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you need?</a:t>
            </a:r>
          </a:p>
        </p:txBody>
      </p:sp>
      <p:sp>
        <p:nvSpPr>
          <p:cNvPr id="153" name="Windows 10…"/>
          <p:cNvSpPr txBox="1"/>
          <p:nvPr>
            <p:ph type="body" idx="1"/>
          </p:nvPr>
        </p:nvSpPr>
        <p:spPr>
          <a:xfrm>
            <a:off x="518814" y="2590800"/>
            <a:ext cx="11849101" cy="6286500"/>
          </a:xfrm>
          <a:prstGeom prst="rect">
            <a:avLst/>
          </a:prstGeom>
        </p:spPr>
        <p:txBody>
          <a:bodyPr/>
          <a:lstStyle/>
          <a:p>
            <a:pPr marL="333756" indent="-333756" defTabSz="426466">
              <a:spcBef>
                <a:spcPts val="3000"/>
              </a:spcBef>
              <a:defRPr sz="2774"/>
            </a:pPr>
            <a:r>
              <a:t>Windows 10</a:t>
            </a:r>
          </a:p>
          <a:p>
            <a:pPr marL="333756" indent="-333756" defTabSz="426466">
              <a:spcBef>
                <a:spcPts val="3000"/>
              </a:spcBef>
              <a:defRPr sz="2774"/>
            </a:pPr>
            <a:r>
              <a:t>Visual Studio 2017</a:t>
            </a:r>
          </a:p>
          <a:p>
            <a:pPr marL="333756" indent="-333756" defTabSz="426466">
              <a:spcBef>
                <a:spcPts val="3000"/>
              </a:spcBef>
              <a:defRPr sz="2774"/>
            </a:pPr>
            <a:r>
              <a:t>https://developer.microsoft.com/en-us/windows/iot/GetStarted</a:t>
            </a:r>
          </a:p>
          <a:p>
            <a:pPr marL="333756" indent="-333756" defTabSz="426466">
              <a:spcBef>
                <a:spcPts val="3000"/>
              </a:spcBef>
              <a:defRPr sz="2774"/>
            </a:pPr>
            <a:r>
              <a:t>Raspberry Pi 3</a:t>
            </a:r>
          </a:p>
          <a:p>
            <a:pPr marL="333756" indent="-333756" defTabSz="426466">
              <a:spcBef>
                <a:spcPts val="3000"/>
              </a:spcBef>
              <a:defRPr sz="2774"/>
            </a:pPr>
            <a:r>
              <a:t>5V micro USB power supply</a:t>
            </a:r>
          </a:p>
          <a:p>
            <a:pPr marL="333756" indent="-333756" defTabSz="426466">
              <a:spcBef>
                <a:spcPts val="3000"/>
              </a:spcBef>
              <a:defRPr sz="2774"/>
            </a:pPr>
            <a:r>
              <a:t>8GB(min) class 10 micro SD card &lt;- spend money on a good one!</a:t>
            </a:r>
          </a:p>
          <a:p>
            <a:pPr marL="333756" indent="-333756" defTabSz="426466">
              <a:spcBef>
                <a:spcPts val="3000"/>
              </a:spcBef>
              <a:defRPr sz="2774"/>
            </a:pPr>
            <a:r>
              <a:t>HDMI cable</a:t>
            </a:r>
          </a:p>
          <a:p>
            <a:pPr marL="333756" indent="-333756" defTabSz="426466">
              <a:spcBef>
                <a:spcPts val="3000"/>
              </a:spcBef>
              <a:defRPr sz="2774"/>
            </a:pPr>
            <a:r>
              <a:t>USB Mouse and Keyboard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165" t="0" r="416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6" name="Raspberry Pi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3</a:t>
            </a:r>
          </a:p>
        </p:txBody>
      </p:sp>
      <p:sp>
        <p:nvSpPr>
          <p:cNvPr id="157" name="1.2 GHz Quad Core Broadcom BCM2837 64bit CPU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3850" indent="-323850" defTabSz="496570">
              <a:spcBef>
                <a:spcPts val="3200"/>
              </a:spcBef>
              <a:defRPr sz="2380"/>
            </a:pPr>
            <a:r>
              <a:t>1.2 GHz Quad Core Broadcom BCM2837 64bit CPU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1GB Ram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BCM43438 wireless LAN and BLE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4 USB 2 ports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HDMI 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GPU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40 Pin GPIO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Ethernet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Enough already! How do I do this!"/>
          <p:cNvSpPr txBox="1"/>
          <p:nvPr>
            <p:ph type="title"/>
          </p:nvPr>
        </p:nvSpPr>
        <p:spPr>
          <a:xfrm>
            <a:off x="750466" y="469900"/>
            <a:ext cx="11503869" cy="1311375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/>
            <a:r>
              <a:t>Enough already! How do I do this!</a:t>
            </a:r>
          </a:p>
        </p:txBody>
      </p:sp>
      <p:pic>
        <p:nvPicPr>
          <p:cNvPr id="16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194" y="1817074"/>
            <a:ext cx="11706412" cy="594008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https://developer.microsoft.com/en-us/windows/iot/Docs/GetStarted/rpi3/sdcard/stable/GetStartedStep1.htm"/>
          <p:cNvSpPr txBox="1"/>
          <p:nvPr/>
        </p:nvSpPr>
        <p:spPr>
          <a:xfrm>
            <a:off x="357009" y="8013700"/>
            <a:ext cx="12290782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https://developer.microsoft.com/en-us/windows/iot/Docs/GetStarted/rpi3/sdcard/stable/GetStartedStep1.htm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